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43CE2F02-E5FC-4138-B96F-CC2A35D7A291}">
  <a:tblStyle styleId="{43CE2F02-E5FC-4138-B96F-CC2A35D7A291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5b74e46e80_14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g15b74e46e80_14_145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5b3f948477_8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15b3f948477_8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5b74e46e80_14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g15b74e46e80_14_139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ff5ca34e2e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ff5ca34e2e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15b26244987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15b26244987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5b3f948477_6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15b3f948477_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5b74e46e80_3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5b74e46e80_3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5b74e46e80_5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15b74e46e80_5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5b3f948477_6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15b3f948477_6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5b74e46e80_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5b74e46e80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5b74e46e80_7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5b74e46e80_7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5b3f948477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15b3f948477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5b74e46e80_7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15b74e46e80_7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15b74e46e80_4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15b74e46e80_4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5b74e46e80_4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15b74e46e80_4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15b3f948477_2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15b3f948477_2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5b3f948477_2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15b3f948477_2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15b74e46e80_7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15b74e46e80_7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5b26244987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5b26244987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15b74e46e80_7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15b74e46e80_7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15b74e46e80_4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15b74e46e80_4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5b3f948477_4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15b3f948477_4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5b3f948477_4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15b3f948477_4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5bde153255_2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15bde153255_2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jpg"/><Relationship Id="rId4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jpg"/><Relationship Id="rId4" Type="http://schemas.openxmlformats.org/officeDocument/2006/relationships/image" Target="../media/image2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Relationship Id="rId4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png"/><Relationship Id="rId4" Type="http://schemas.openxmlformats.org/officeDocument/2006/relationships/image" Target="../media/image15.png"/><Relationship Id="rId5" Type="http://schemas.openxmlformats.org/officeDocument/2006/relationships/image" Target="../media/image13.png"/><Relationship Id="rId6" Type="http://schemas.openxmlformats.org/officeDocument/2006/relationships/image" Target="../media/image29.png"/><Relationship Id="rId7" Type="http://schemas.openxmlformats.org/officeDocument/2006/relationships/image" Target="../media/image26.png"/><Relationship Id="rId8" Type="http://schemas.openxmlformats.org/officeDocument/2006/relationships/image" Target="../media/image3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jpg"/><Relationship Id="rId4" Type="http://schemas.openxmlformats.org/officeDocument/2006/relationships/image" Target="../media/image28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7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2.jpg"/><Relationship Id="rId4" Type="http://schemas.openxmlformats.org/officeDocument/2006/relationships/image" Target="../media/image2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7.jpg"/><Relationship Id="rId4" Type="http://schemas.openxmlformats.org/officeDocument/2006/relationships/image" Target="../media/image2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7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7.jpg"/><Relationship Id="rId4" Type="http://schemas.openxmlformats.org/officeDocument/2006/relationships/image" Target="../media/image3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1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7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7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Relationship Id="rId4" Type="http://schemas.openxmlformats.org/officeDocument/2006/relationships/image" Target="../media/image11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4154550" y="226325"/>
            <a:ext cx="45006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3100">
                <a:solidFill>
                  <a:srgbClr val="FCE5C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</a:t>
            </a:r>
            <a:r>
              <a:rPr b="1" i="1" lang="en" sz="2800">
                <a:solidFill>
                  <a:srgbClr val="FCE5C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QuickLearning App</a:t>
            </a:r>
            <a:endParaRPr b="1" i="1" sz="2800">
              <a:solidFill>
                <a:srgbClr val="FCE5C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5" name="Google Shape;55;p13"/>
          <p:cNvSpPr txBox="1"/>
          <p:nvPr/>
        </p:nvSpPr>
        <p:spPr>
          <a:xfrm>
            <a:off x="3224275" y="4153325"/>
            <a:ext cx="5837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                </a:t>
            </a:r>
            <a:r>
              <a:rPr b="1" lang="en">
                <a:solidFill>
                  <a:srgbClr val="FEFEF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SPRING 2022 CAPSTONE PROJECT</a:t>
            </a:r>
            <a:endParaRPr b="1">
              <a:solidFill>
                <a:srgbClr val="FEFEFE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EFEF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                                                GUIDED BY:- PROF HENRY WONG</a:t>
            </a:r>
            <a:endParaRPr b="1">
              <a:solidFill>
                <a:srgbClr val="FEFEFE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0" name="Google Shape;110;p22"/>
          <p:cNvGraphicFramePr/>
          <p:nvPr/>
        </p:nvGraphicFramePr>
        <p:xfrm>
          <a:off x="450358" y="24884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{43CE2F02-E5FC-4138-B96F-CC2A35D7A291}</a:tableStyleId>
              </a:tblPr>
              <a:tblGrid>
                <a:gridCol w="2010975"/>
                <a:gridCol w="2135350"/>
                <a:gridCol w="1912500"/>
                <a:gridCol w="2184450"/>
              </a:tblGrid>
              <a:tr h="4952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" sz="1100" u="none" cap="none" strike="noStrik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AppName</a:t>
                      </a:r>
                      <a:endParaRPr sz="1100"/>
                    </a:p>
                  </a:txBody>
                  <a:tcPr marT="5975" marB="0" marR="5975" marL="5975" anchor="ctr">
                    <a:lnL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" sz="1100" u="none" cap="none" strike="noStrik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Platform</a:t>
                      </a:r>
                      <a:endParaRPr sz="1100"/>
                    </a:p>
                  </a:txBody>
                  <a:tcPr marT="5975" marB="0" marR="5975" marL="5975" anchor="ctr">
                    <a:lnL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" sz="1100" u="none" cap="none" strike="noStrik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Open Platform</a:t>
                      </a:r>
                      <a:endParaRPr sz="1100"/>
                    </a:p>
                  </a:txBody>
                  <a:tcPr marT="5975" marB="0" marR="5975" marL="5975" anchor="ctr">
                    <a:lnL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" sz="1100" u="none" cap="none" strike="noStrik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Function</a:t>
                      </a:r>
                      <a:endParaRPr sz="1100"/>
                    </a:p>
                  </a:txBody>
                  <a:tcPr marT="5975" marB="0" marR="5975" marL="5975" anchor="ctr">
                    <a:lnL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2D050"/>
                    </a:solidFill>
                  </a:tcPr>
                </a:tc>
              </a:tr>
              <a:tr h="11664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" sz="1000" u="none" cap="none" strike="noStrike">
                          <a:solidFill>
                            <a:srgbClr val="0D0D0D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BlackBoard</a:t>
                      </a:r>
                      <a:endParaRPr b="1" i="0" sz="1000" u="none" cap="none" strike="noStrike">
                        <a:solidFill>
                          <a:srgbClr val="0D0D0D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5975" marB="0" marR="5975" marL="5975" anchor="ctr">
                    <a:lnL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" sz="1000" u="none" cap="none" strike="noStrike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Web and Mobile Application</a:t>
                      </a:r>
                      <a:endParaRPr sz="1000"/>
                    </a:p>
                  </a:txBody>
                  <a:tcPr marT="5975" marB="0" marR="5975" marL="5975" anchor="ctr">
                    <a:lnL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" sz="1000" u="none" cap="none" strike="noStrike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yes</a:t>
                      </a:r>
                      <a:endParaRPr sz="1000"/>
                    </a:p>
                  </a:txBody>
                  <a:tcPr marT="5975" marB="0" marR="5975" marL="5975" anchor="ctr">
                    <a:lnL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None/>
                      </a:pPr>
                      <a:r>
                        <a:rPr b="1" lang="en" sz="8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As a repository of information, i.e. course materials and course information but also used as a tool for communication through emails, announcements, discussion boards, and podcasts.</a:t>
                      </a:r>
                      <a:endParaRPr b="1" sz="8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5975" marB="0" marR="5975" marL="5975" anchor="ctr">
                    <a:lnL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6666"/>
                    </a:solidFill>
                  </a:tcPr>
                </a:tc>
              </a:tr>
              <a:tr h="11664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0D0D0D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</a:t>
                      </a:r>
                      <a:r>
                        <a:rPr b="1" i="0" lang="en" sz="1000" u="none" cap="none" strike="noStrike">
                          <a:solidFill>
                            <a:srgbClr val="0D0D0D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anvas</a:t>
                      </a:r>
                      <a:endParaRPr b="1" sz="1000"/>
                    </a:p>
                  </a:txBody>
                  <a:tcPr marT="5975" marB="0" marR="5975" marL="5975" anchor="ctr">
                    <a:lnL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" sz="1000" u="none" cap="none" strike="noStrike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Web and Mobile Application</a:t>
                      </a:r>
                      <a:endParaRPr sz="1000"/>
                    </a:p>
                  </a:txBody>
                  <a:tcPr marT="5975" marB="0" marR="5975" marL="5975" anchor="ctr">
                    <a:lnL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" sz="1000" u="none" cap="none" strike="noStrike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yes</a:t>
                      </a:r>
                      <a:endParaRPr sz="1000"/>
                    </a:p>
                  </a:txBody>
                  <a:tcPr marT="5975" marB="0" marR="5975" marL="5975" anchor="ctr">
                    <a:lnL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" sz="800" u="none" cap="none" strike="noStrike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Canvas LMS simplifies teaching and learning activities and organizes coursework. Canvas Credentials empowers educators to own their professional development through digital badging</a:t>
                      </a:r>
                      <a:r>
                        <a:rPr b="1" i="0" lang="en" sz="600" u="none" cap="none" strike="noStrike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. </a:t>
                      </a:r>
                      <a:endParaRPr/>
                    </a:p>
                  </a:txBody>
                  <a:tcPr marT="5975" marB="0" marR="5975" marL="5975" anchor="ctr">
                    <a:lnL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6666"/>
                    </a:solidFill>
                  </a:tcPr>
                </a:tc>
              </a:tr>
              <a:tr h="10376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" sz="1000" u="none" cap="none" strike="noStrike">
                          <a:solidFill>
                            <a:srgbClr val="0D0D0D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Moodle</a:t>
                      </a:r>
                      <a:endParaRPr b="1" sz="1000"/>
                    </a:p>
                  </a:txBody>
                  <a:tcPr marT="5975" marB="0" marR="5975" marL="5975" anchor="ctr">
                    <a:lnL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" sz="1000" u="none" cap="none" strike="noStrike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Web and Mobile Application</a:t>
                      </a:r>
                      <a:endParaRPr sz="1000"/>
                    </a:p>
                  </a:txBody>
                  <a:tcPr marT="5975" marB="0" marR="5975" marL="5975" anchor="ctr">
                    <a:lnL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" sz="1000" u="none" cap="none" strike="noStrike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yes</a:t>
                      </a:r>
                      <a:endParaRPr sz="1000"/>
                    </a:p>
                  </a:txBody>
                  <a:tcPr marT="5975" marB="0" marR="5975" marL="5975" anchor="ctr">
                    <a:lnL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None/>
                      </a:pPr>
                      <a:r>
                        <a:rPr b="1" lang="en" sz="8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It's secure and scalable, integrates seamlessly with third-party platforms and plugins, and allows teachers to create engaging, accessible, and active learning experiences.</a:t>
                      </a:r>
                      <a:endParaRPr b="1" sz="8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5975" marB="0" marR="5975" marL="5975" anchor="ctr">
                    <a:lnL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6666"/>
                    </a:solidFill>
                  </a:tcPr>
                </a:tc>
              </a:tr>
              <a:tr h="7801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" sz="1000" u="none" cap="none" strike="noStrike">
                          <a:solidFill>
                            <a:srgbClr val="0D0D0D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Quick Learning</a:t>
                      </a:r>
                      <a:endParaRPr b="1" sz="1000"/>
                    </a:p>
                  </a:txBody>
                  <a:tcPr marT="5975" marB="0" marR="5975" marL="5975" anchor="ctr">
                    <a:lnL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" sz="1000" u="none" cap="none" strike="noStrike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Web and Mobile Application</a:t>
                      </a:r>
                      <a:endParaRPr sz="1000"/>
                    </a:p>
                  </a:txBody>
                  <a:tcPr marT="5975" marB="0" marR="5975" marL="5975" anchor="ctr">
                    <a:lnL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" sz="1000" u="none" cap="none" strike="noStrike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yes</a:t>
                      </a:r>
                      <a:endParaRPr sz="1000"/>
                    </a:p>
                  </a:txBody>
                  <a:tcPr marT="5975" marB="0" marR="5975" marL="5975" anchor="ctr">
                    <a:lnL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None/>
                      </a:pPr>
                      <a:r>
                        <a:rPr b="1" lang="en" sz="8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Quick Learning is a software that is designed specifically to create, distribute and manage the delivery of educational content.</a:t>
                      </a:r>
                      <a:endParaRPr b="1" sz="8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5975" marB="0" marR="5975" marL="5975" anchor="ctr">
                    <a:lnL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6666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7" name="Google Shape;117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30" y="0"/>
            <a:ext cx="9135340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6300" y="290287"/>
            <a:ext cx="8571400" cy="4562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0D2E9"/>
            </a:gs>
            <a:gs pos="100000">
              <a:srgbClr val="04596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200" y="553950"/>
            <a:ext cx="3622900" cy="42222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98950" y="553950"/>
            <a:ext cx="3768600" cy="4222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6"/>
          <p:cNvSpPr txBox="1"/>
          <p:nvPr>
            <p:ph idx="1" type="body"/>
          </p:nvPr>
        </p:nvSpPr>
        <p:spPr>
          <a:xfrm>
            <a:off x="311700" y="305800"/>
            <a:ext cx="8520600" cy="4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TECHNOLOGIES USED:</a:t>
            </a:r>
            <a:endParaRPr b="1"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34" name="Google Shape;134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11400" y="901775"/>
            <a:ext cx="1519775" cy="145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54775" y="2755975"/>
            <a:ext cx="1519775" cy="1233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50125" y="2755975"/>
            <a:ext cx="2055150" cy="1233325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6"/>
          <p:cNvSpPr txBox="1"/>
          <p:nvPr/>
        </p:nvSpPr>
        <p:spPr>
          <a:xfrm>
            <a:off x="268950" y="1355900"/>
            <a:ext cx="1770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lt1"/>
                </a:solidFill>
                <a:highlight>
                  <a:schemeClr val="dk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Front End Tools:</a:t>
            </a:r>
            <a:endParaRPr b="1" sz="1500">
              <a:solidFill>
                <a:schemeClr val="lt1"/>
              </a:solidFill>
              <a:highlight>
                <a:schemeClr val="dk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8" name="Google Shape;138;p26"/>
          <p:cNvSpPr txBox="1"/>
          <p:nvPr/>
        </p:nvSpPr>
        <p:spPr>
          <a:xfrm>
            <a:off x="156875" y="3193675"/>
            <a:ext cx="1586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highlight>
                  <a:schemeClr val="dk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Back End Tools:</a:t>
            </a:r>
            <a:endParaRPr b="1">
              <a:solidFill>
                <a:schemeClr val="lt1"/>
              </a:solidFill>
              <a:highlight>
                <a:schemeClr val="dk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39" name="Google Shape;139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01675" y="901775"/>
            <a:ext cx="2055151" cy="145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629400" y="2026900"/>
            <a:ext cx="2190750" cy="1233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7"/>
          <p:cNvSpPr txBox="1"/>
          <p:nvPr/>
        </p:nvSpPr>
        <p:spPr>
          <a:xfrm>
            <a:off x="1545600" y="476725"/>
            <a:ext cx="2053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6" name="Google Shape;146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1400" y="780525"/>
            <a:ext cx="7913076" cy="40992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7"/>
          <p:cNvSpPr txBox="1"/>
          <p:nvPr/>
        </p:nvSpPr>
        <p:spPr>
          <a:xfrm>
            <a:off x="2323275" y="1416325"/>
            <a:ext cx="12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27"/>
          <p:cNvSpPr txBox="1"/>
          <p:nvPr/>
        </p:nvSpPr>
        <p:spPr>
          <a:xfrm>
            <a:off x="2323275" y="74550"/>
            <a:ext cx="47088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700">
                <a:solidFill>
                  <a:schemeClr val="lt1"/>
                </a:solidFill>
              </a:rPr>
              <a:t>      </a:t>
            </a:r>
            <a:r>
              <a:rPr b="1" lang="en" sz="3700">
                <a:solidFill>
                  <a:schemeClr val="lt1"/>
                </a:solidFill>
              </a:rPr>
              <a:t>PERSONAS</a:t>
            </a:r>
            <a:endParaRPr b="1" sz="37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CCCCC"/>
        </a:solid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4050" y="1239650"/>
            <a:ext cx="2233075" cy="3057325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8"/>
          <p:cNvSpPr txBox="1"/>
          <p:nvPr/>
        </p:nvSpPr>
        <p:spPr>
          <a:xfrm>
            <a:off x="0" y="0"/>
            <a:ext cx="19389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Persona -1:</a:t>
            </a:r>
            <a:endParaRPr b="1" sz="2500">
              <a:solidFill>
                <a:srgbClr val="FF99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5" name="Google Shape;155;p28"/>
          <p:cNvSpPr txBox="1"/>
          <p:nvPr/>
        </p:nvSpPr>
        <p:spPr>
          <a:xfrm>
            <a:off x="4205600" y="711950"/>
            <a:ext cx="4287600" cy="411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Name :- Meghan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Job Role/Description :- Admin / Principal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Age :- 35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Times New Roman"/>
              <a:buChar char="●"/>
            </a:pP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Meghan manages a team of 5 teachers and 200 students.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Times New Roman"/>
              <a:buChar char="●"/>
            </a:pP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As the admin / Principal she assigns the task of the day to all the teacher, advising the student.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Times New Roman"/>
              <a:buChar char="●"/>
            </a:pP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Ensuring a standard curriculum is being followed through the institute.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Times New Roman"/>
              <a:buChar char="●"/>
            </a:pP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Providing resources for the teachers to update according to the changing market scenario.</a:t>
            </a:r>
            <a:endParaRPr sz="16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CCCCC"/>
        </a:solidFill>
      </p:bgPr>
    </p:bg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7000" y="1061100"/>
            <a:ext cx="2425450" cy="3021299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9"/>
          <p:cNvSpPr txBox="1"/>
          <p:nvPr/>
        </p:nvSpPr>
        <p:spPr>
          <a:xfrm>
            <a:off x="0" y="0"/>
            <a:ext cx="17859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Persona -2:</a:t>
            </a:r>
            <a:endParaRPr b="1" sz="2500">
              <a:solidFill>
                <a:srgbClr val="FF99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2" name="Google Shape;162;p29"/>
          <p:cNvSpPr txBox="1"/>
          <p:nvPr/>
        </p:nvSpPr>
        <p:spPr>
          <a:xfrm>
            <a:off x="4369400" y="229050"/>
            <a:ext cx="3967200" cy="46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Persona :- David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Job Role/Description :- Teacher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Age :- 29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Times New Roman"/>
              <a:buChar char="●"/>
            </a:pP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He is a teacher of the age 29 and teaches Mathematics.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Times New Roman"/>
              <a:buChar char="●"/>
            </a:pP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As a teacher, it’s his responsibility to prepare lesson plans and make courses available to the students on time and collect deliverables from the student.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Times New Roman"/>
              <a:buChar char="●"/>
            </a:pP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Also grading them accordingly in the given time frame.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Times New Roman"/>
              <a:buChar char="●"/>
            </a:pP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Along with this he has to maintain the progress report of each student.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Times New Roman"/>
              <a:buChar char="●"/>
            </a:pP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Prepare annually grade report for each student.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CCCCC"/>
        </a:solidFill>
      </p:bgPr>
    </p:bg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750" y="632250"/>
            <a:ext cx="1845975" cy="4030400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30"/>
          <p:cNvSpPr txBox="1"/>
          <p:nvPr/>
        </p:nvSpPr>
        <p:spPr>
          <a:xfrm>
            <a:off x="0" y="54975"/>
            <a:ext cx="19389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Persona -3:</a:t>
            </a:r>
            <a:endParaRPr b="1" sz="2500">
              <a:solidFill>
                <a:srgbClr val="FF99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9" name="Google Shape;169;p30"/>
          <p:cNvSpPr txBox="1"/>
          <p:nvPr/>
        </p:nvSpPr>
        <p:spPr>
          <a:xfrm>
            <a:off x="4302400" y="632250"/>
            <a:ext cx="4287600" cy="38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Name :- Tyler 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Role/Job Description :- Student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Age :- 18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●"/>
            </a:pP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Tyler is a 18-year-old student studying at the university.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●"/>
            </a:pP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As a student, it is his responsibility to manage his course work and keep track of his deadlines. 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●"/>
            </a:pP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Meeting the requirements to receive the desired grades.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●"/>
            </a:pP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Completing a degree that will help him reach his career goal.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●"/>
            </a:pP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Getting accepted at his top choice of college.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7275" y="302112"/>
            <a:ext cx="7858149" cy="4539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ctrTitle"/>
          </p:nvPr>
        </p:nvSpPr>
        <p:spPr>
          <a:xfrm>
            <a:off x="311700" y="314825"/>
            <a:ext cx="8520600" cy="7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Introduction</a:t>
            </a:r>
            <a:endParaRPr sz="4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1" name="Google Shape;61;p14"/>
          <p:cNvSpPr txBox="1"/>
          <p:nvPr>
            <p:ph idx="1" type="subTitle"/>
          </p:nvPr>
        </p:nvSpPr>
        <p:spPr>
          <a:xfrm>
            <a:off x="311700" y="1281800"/>
            <a:ext cx="8520600" cy="246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Brewing technologies is a team of six enthusiastic coders with 12 years of </a:t>
            </a:r>
            <a:r>
              <a:rPr b="1"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experience between the team </a:t>
            </a:r>
            <a:r>
              <a:rPr b="1"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working in the software development domain. This has enabled us to attain a diversified set of skills.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2"/>
          <p:cNvSpPr txBox="1"/>
          <p:nvPr>
            <p:ph type="title"/>
          </p:nvPr>
        </p:nvSpPr>
        <p:spPr>
          <a:xfrm>
            <a:off x="-75150" y="0"/>
            <a:ext cx="54423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600">
                <a:latin typeface="Times New Roman"/>
                <a:ea typeface="Times New Roman"/>
                <a:cs typeface="Times New Roman"/>
                <a:sym typeface="Times New Roman"/>
              </a:rPr>
              <a:t>Utilities / Functionalities</a:t>
            </a:r>
            <a:endParaRPr sz="3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0" name="Google Shape;180;p32"/>
          <p:cNvSpPr txBox="1"/>
          <p:nvPr>
            <p:ph idx="1" type="body"/>
          </p:nvPr>
        </p:nvSpPr>
        <p:spPr>
          <a:xfrm>
            <a:off x="311700" y="1727350"/>
            <a:ext cx="4668600" cy="204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●"/>
            </a:pPr>
            <a:r>
              <a:rPr b="1"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Organizes Learning in A Single Location.</a:t>
            </a:r>
            <a:endParaRPr b="1"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●"/>
            </a:pPr>
            <a:r>
              <a:rPr b="1"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Tracking Learner’s Progress.</a:t>
            </a:r>
            <a:endParaRPr b="1"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●"/>
            </a:pPr>
            <a:r>
              <a:rPr b="1"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Reduces Training Costs.</a:t>
            </a:r>
            <a:endParaRPr b="1"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●"/>
            </a:pPr>
            <a:r>
              <a:rPr b="1"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Easy to Customize &amp; Update.</a:t>
            </a:r>
            <a:endParaRPr b="1"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●"/>
            </a:pPr>
            <a:r>
              <a:rPr b="1"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Multimedia Learning.</a:t>
            </a:r>
            <a:endParaRPr b="1"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81" name="Google Shape;181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65550" y="337350"/>
            <a:ext cx="4127474" cy="4468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22750" y="859775"/>
            <a:ext cx="5314950" cy="358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402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WHAT WENT WELL ?</a:t>
            </a:r>
            <a:endParaRPr b="1" sz="402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2" name="Google Shape;192;p34"/>
          <p:cNvSpPr txBox="1"/>
          <p:nvPr>
            <p:ph idx="1" type="body"/>
          </p:nvPr>
        </p:nvSpPr>
        <p:spPr>
          <a:xfrm>
            <a:off x="311700" y="13088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Times New Roman"/>
              <a:buChar char="●"/>
            </a:pPr>
            <a:r>
              <a:rPr b="1" lang="en" sz="23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 collected useful and relevant background </a:t>
            </a:r>
            <a:r>
              <a:rPr b="1" lang="en" sz="23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information for the project</a:t>
            </a:r>
            <a:r>
              <a:rPr b="1" lang="en" sz="23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b="1" sz="23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Times New Roman"/>
              <a:buChar char="●"/>
            </a:pPr>
            <a:r>
              <a:rPr b="1" lang="en" sz="23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Each of the team member contributed the ideas for the project.</a:t>
            </a:r>
            <a:endParaRPr b="1" sz="23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Times New Roman"/>
              <a:buChar char="●"/>
            </a:pPr>
            <a:r>
              <a:rPr b="1" lang="en" sz="23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goals </a:t>
            </a:r>
            <a:r>
              <a:rPr b="1" lang="en" sz="23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were</a:t>
            </a:r>
            <a:r>
              <a:rPr b="1" lang="en" sz="23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defined and responsibilities were taken care of.</a:t>
            </a:r>
            <a:endParaRPr b="1" sz="23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Times New Roman"/>
              <a:buChar char="●"/>
            </a:pPr>
            <a:r>
              <a:rPr b="1" lang="en" sz="23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 did our research on all the topics including the tools and technologies used.</a:t>
            </a:r>
            <a:endParaRPr b="1" sz="23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Times New Roman"/>
              <a:buChar char="●"/>
            </a:pPr>
            <a:r>
              <a:rPr b="1" lang="en" sz="23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Team meeting were </a:t>
            </a:r>
            <a:r>
              <a:rPr b="1" lang="en" sz="23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conducted</a:t>
            </a:r>
            <a:r>
              <a:rPr b="1" lang="en" sz="23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in the timely manner.</a:t>
            </a:r>
            <a:endParaRPr b="1" sz="2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404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WHAT NEEDS IMPROVEMENT ?</a:t>
            </a:r>
            <a:endParaRPr b="1" sz="152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8" name="Google Shape;198;p35"/>
          <p:cNvSpPr txBox="1"/>
          <p:nvPr>
            <p:ph idx="1" type="body"/>
          </p:nvPr>
        </p:nvSpPr>
        <p:spPr>
          <a:xfrm>
            <a:off x="311700" y="14353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Times New Roman"/>
              <a:buChar char="●"/>
            </a:pPr>
            <a:r>
              <a:rPr b="1" lang="en" sz="22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Creating a periodic </a:t>
            </a:r>
            <a:r>
              <a:rPr b="1" lang="en" sz="22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schedule</a:t>
            </a:r>
            <a:r>
              <a:rPr b="1" lang="en" sz="22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to better </a:t>
            </a:r>
            <a:r>
              <a:rPr b="1" lang="en" sz="22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coordinate </a:t>
            </a:r>
            <a:r>
              <a:rPr b="1" lang="en" sz="22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parallel workflows in the team. </a:t>
            </a:r>
            <a:endParaRPr b="1" sz="22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Times New Roman"/>
              <a:buChar char="●"/>
            </a:pPr>
            <a:r>
              <a:rPr b="1" lang="en" sz="22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Work on more ways to consolidate the information we collected individually.</a:t>
            </a:r>
            <a:endParaRPr b="1" sz="2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99" name="Google Shape;199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2936800"/>
            <a:ext cx="4037975" cy="197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000">
                <a:latin typeface="Times New Roman"/>
                <a:ea typeface="Times New Roman"/>
                <a:cs typeface="Times New Roman"/>
                <a:sym typeface="Times New Roman"/>
              </a:rPr>
              <a:t>Future Enhancements</a:t>
            </a:r>
            <a:endParaRPr sz="4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5" name="Google Shape;205;p36"/>
          <p:cNvSpPr txBox="1"/>
          <p:nvPr>
            <p:ph idx="1" type="body"/>
          </p:nvPr>
        </p:nvSpPr>
        <p:spPr>
          <a:xfrm>
            <a:off x="5640200" y="2571750"/>
            <a:ext cx="3675000" cy="2626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4545"/>
              </a:lnSpc>
              <a:spcBef>
                <a:spcPts val="0"/>
              </a:spcBef>
              <a:spcAft>
                <a:spcPts val="0"/>
              </a:spcAft>
              <a:buClr>
                <a:srgbClr val="2D3E50"/>
              </a:buClr>
              <a:buSzPts val="1800"/>
              <a:buFont typeface="Times New Roman"/>
              <a:buChar char="●"/>
            </a:pPr>
            <a:r>
              <a:rPr b="1" lang="en">
                <a:solidFill>
                  <a:srgbClr val="2D3E5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Microlearning</a:t>
            </a:r>
            <a:endParaRPr b="1">
              <a:solidFill>
                <a:srgbClr val="2D3E5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54545"/>
              </a:lnSpc>
              <a:spcBef>
                <a:spcPts val="0"/>
              </a:spcBef>
              <a:spcAft>
                <a:spcPts val="0"/>
              </a:spcAft>
              <a:buClr>
                <a:srgbClr val="2D3E50"/>
              </a:buClr>
              <a:buSzPts val="1800"/>
              <a:buFont typeface="Times New Roman"/>
              <a:buChar char="●"/>
            </a:pPr>
            <a:r>
              <a:rPr b="1" lang="en">
                <a:solidFill>
                  <a:srgbClr val="2D3E5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Gamification</a:t>
            </a:r>
            <a:endParaRPr b="1">
              <a:solidFill>
                <a:srgbClr val="2D3E5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54545"/>
              </a:lnSpc>
              <a:spcBef>
                <a:spcPts val="0"/>
              </a:spcBef>
              <a:spcAft>
                <a:spcPts val="0"/>
              </a:spcAft>
              <a:buClr>
                <a:srgbClr val="2D3E50"/>
              </a:buClr>
              <a:buSzPts val="1800"/>
              <a:buFont typeface="Times New Roman"/>
              <a:buChar char="●"/>
            </a:pPr>
            <a:r>
              <a:rPr b="1" lang="en">
                <a:solidFill>
                  <a:srgbClr val="2D3E5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Making the content available offline</a:t>
            </a:r>
            <a:endParaRPr b="1">
              <a:solidFill>
                <a:srgbClr val="2D3E5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54545"/>
              </a:lnSpc>
              <a:spcBef>
                <a:spcPts val="0"/>
              </a:spcBef>
              <a:spcAft>
                <a:spcPts val="0"/>
              </a:spcAft>
              <a:buClr>
                <a:srgbClr val="2D3E50"/>
              </a:buClr>
              <a:buSzPts val="1800"/>
              <a:buFont typeface="Times New Roman"/>
              <a:buChar char="●"/>
            </a:pPr>
            <a:r>
              <a:rPr b="1" lang="en">
                <a:solidFill>
                  <a:srgbClr val="2D3E5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Social and collaborative learning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7"/>
          <p:cNvSpPr txBox="1"/>
          <p:nvPr>
            <p:ph type="title"/>
          </p:nvPr>
        </p:nvSpPr>
        <p:spPr>
          <a:xfrm>
            <a:off x="3288700" y="1658575"/>
            <a:ext cx="2655900" cy="142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latin typeface="Times New Roman"/>
                <a:ea typeface="Times New Roman"/>
                <a:cs typeface="Times New Roman"/>
                <a:sym typeface="Times New Roman"/>
              </a:rPr>
              <a:t>                      </a:t>
            </a:r>
            <a:r>
              <a:rPr b="1" lang="en" sz="4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</a:t>
            </a:r>
            <a:r>
              <a:rPr b="1" lang="en" sz="4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onclusion</a:t>
            </a:r>
            <a:endParaRPr b="1" sz="4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ctrTitle"/>
          </p:nvPr>
        </p:nvSpPr>
        <p:spPr>
          <a:xfrm>
            <a:off x="365425" y="282025"/>
            <a:ext cx="8520600" cy="66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FEFEF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Roles &amp; </a:t>
            </a:r>
            <a:r>
              <a:rPr lang="en" sz="4000">
                <a:solidFill>
                  <a:srgbClr val="FEFEF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Responsibilities</a:t>
            </a:r>
            <a:endParaRPr sz="4000">
              <a:solidFill>
                <a:srgbClr val="FEFEFE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7" name="Google Shape;67;p15"/>
          <p:cNvSpPr txBox="1"/>
          <p:nvPr>
            <p:ph idx="1" type="subTitle"/>
          </p:nvPr>
        </p:nvSpPr>
        <p:spPr>
          <a:xfrm>
            <a:off x="311700" y="1481525"/>
            <a:ext cx="8520600" cy="279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imes New Roman"/>
              <a:buChar char="●"/>
            </a:pPr>
            <a:r>
              <a:rPr b="1" lang="en" sz="1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AMIT BHAYAL - Business Analyst / SDE 2</a:t>
            </a:r>
            <a:endParaRPr b="1" sz="1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9144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imes New Roman"/>
              <a:buChar char="●"/>
            </a:pPr>
            <a:r>
              <a:rPr b="1" lang="en" sz="1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ANKUSH GURHANI - Project Manager / SDE 2</a:t>
            </a:r>
            <a:endParaRPr b="1" sz="1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9144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imes New Roman"/>
              <a:buChar char="●"/>
            </a:pPr>
            <a:r>
              <a:rPr b="1" lang="en" sz="1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GENIUS MACHADO - SDE</a:t>
            </a:r>
            <a:endParaRPr b="1" sz="1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9144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imes New Roman"/>
              <a:buChar char="●"/>
            </a:pPr>
            <a:r>
              <a:rPr b="1" lang="en" sz="1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SHARANYA DAVE - DBA / SDE 3</a:t>
            </a:r>
            <a:endParaRPr b="1" sz="1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9144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imes New Roman"/>
              <a:buChar char="●"/>
            </a:pPr>
            <a:r>
              <a:rPr b="1" lang="en" sz="1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SRAVANI EATA - Business Analyst </a:t>
            </a:r>
            <a:endParaRPr b="1" sz="1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9144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imes New Roman"/>
              <a:buChar char="●"/>
            </a:pPr>
            <a:r>
              <a:rPr b="1" lang="en" sz="1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USHA TIRUMALASETTY - Software Tester / SDE 2</a:t>
            </a:r>
            <a:endParaRPr sz="1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6"/>
          <p:cNvSpPr txBox="1"/>
          <p:nvPr>
            <p:ph type="ctrTitle"/>
          </p:nvPr>
        </p:nvSpPr>
        <p:spPr>
          <a:xfrm>
            <a:off x="311700" y="183650"/>
            <a:ext cx="8520600" cy="98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u="sng">
                <a:solidFill>
                  <a:srgbClr val="00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b="1" i="1" u="sng">
              <a:solidFill>
                <a:srgbClr val="00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4" name="Google Shape;74;p16"/>
          <p:cNvSpPr txBox="1"/>
          <p:nvPr/>
        </p:nvSpPr>
        <p:spPr>
          <a:xfrm flipH="1">
            <a:off x="1862925" y="5322825"/>
            <a:ext cx="646500" cy="127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0357" lvl="0" marL="457200" rtl="0" algn="l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45"/>
              <a:buFont typeface="Times New Roman"/>
              <a:buChar char="●"/>
            </a:pPr>
            <a:r>
              <a:rPr b="1" lang="en" sz="1445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OJECT DESCRIPTION</a:t>
            </a:r>
            <a:endParaRPr b="1" sz="1445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445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0357" lvl="0" marL="457200" rtl="0" algn="l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45"/>
              <a:buFont typeface="Times New Roman"/>
              <a:buChar char="●"/>
            </a:pPr>
            <a:r>
              <a:rPr b="1" lang="en" sz="1445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PERSONAS</a:t>
            </a:r>
            <a:endParaRPr b="1" sz="1445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445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0357" lvl="0" marL="457200" rtl="0" algn="l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45"/>
              <a:buFont typeface="Times New Roman"/>
              <a:buChar char="●"/>
            </a:pPr>
            <a:r>
              <a:rPr b="1" lang="en" sz="1445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TOOLS AND TECHNOLOGIES</a:t>
            </a:r>
            <a:endParaRPr b="1" sz="1445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445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0357" lvl="0" marL="457200" rtl="0" algn="l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45"/>
              <a:buFont typeface="Times New Roman"/>
              <a:buChar char="●"/>
            </a:pPr>
            <a:r>
              <a:rPr b="1" lang="en" sz="1445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MARKET ANALYSIS</a:t>
            </a:r>
            <a:endParaRPr b="1" sz="1445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914400" rtl="0" algn="l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445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0357" lvl="0" marL="457200" rtl="0" algn="l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45"/>
              <a:buFont typeface="Times New Roman"/>
              <a:buChar char="●"/>
            </a:pPr>
            <a:r>
              <a:rPr b="1" lang="en" sz="1445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SPRINT AND SCHEDULES</a:t>
            </a:r>
            <a:endParaRPr b="1" sz="1445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445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0357" lvl="0" marL="457200" rtl="0" algn="l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45"/>
              <a:buFont typeface="Times New Roman"/>
              <a:buChar char="●"/>
            </a:pPr>
            <a:r>
              <a:rPr b="1" lang="en" sz="1445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RETROSPECTIVE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75" name="Google Shape;75;p16"/>
          <p:cNvSpPr txBox="1"/>
          <p:nvPr/>
        </p:nvSpPr>
        <p:spPr>
          <a:xfrm>
            <a:off x="681900" y="2171550"/>
            <a:ext cx="2162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6"/>
          <p:cNvSpPr txBox="1"/>
          <p:nvPr/>
        </p:nvSpPr>
        <p:spPr>
          <a:xfrm rot="669961">
            <a:off x="263584" y="1738538"/>
            <a:ext cx="2927925" cy="264751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mes New Roman"/>
              <a:buChar char="●"/>
            </a:pPr>
            <a:r>
              <a:rPr lang="en"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Problem Statement</a:t>
            </a:r>
            <a:endParaRPr sz="2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mes New Roman"/>
              <a:buChar char="●"/>
            </a:pPr>
            <a:r>
              <a:rPr lang="en"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Understanding the scope of the project</a:t>
            </a:r>
            <a:endParaRPr sz="2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mes New Roman"/>
              <a:buChar char="●"/>
            </a:pPr>
            <a:r>
              <a:rPr lang="en"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Market Analysis</a:t>
            </a:r>
            <a:endParaRPr sz="2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mes New Roman"/>
              <a:buChar char="●"/>
            </a:pPr>
            <a:r>
              <a:rPr lang="en"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Sprint Schedules</a:t>
            </a:r>
            <a:endParaRPr sz="2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mes New Roman"/>
              <a:buChar char="●"/>
            </a:pPr>
            <a:r>
              <a:rPr lang="en"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Tools &amp; Technologies</a:t>
            </a:r>
            <a:endParaRPr sz="2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mes New Roman"/>
              <a:buChar char="●"/>
            </a:pPr>
            <a:r>
              <a:rPr lang="en"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Personas</a:t>
            </a:r>
            <a:endParaRPr sz="2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mes New Roman"/>
              <a:buChar char="●"/>
            </a:pPr>
            <a:r>
              <a:rPr lang="en"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Retrospective</a:t>
            </a:r>
            <a:endParaRPr sz="2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/>
          <p:nvPr>
            <p:ph type="ctrTitle"/>
          </p:nvPr>
        </p:nvSpPr>
        <p:spPr>
          <a:xfrm>
            <a:off x="1574850" y="85225"/>
            <a:ext cx="5994300" cy="645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40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Problem Statement</a:t>
            </a:r>
            <a:endParaRPr b="1" sz="400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2" name="Google Shape;82;p17"/>
          <p:cNvSpPr txBox="1"/>
          <p:nvPr>
            <p:ph idx="1" type="subTitle"/>
          </p:nvPr>
        </p:nvSpPr>
        <p:spPr>
          <a:xfrm>
            <a:off x="778925" y="1212475"/>
            <a:ext cx="2900700" cy="254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62500" lnSpcReduction="10000"/>
          </a:bodyPr>
          <a:lstStyle/>
          <a:p>
            <a:pPr indent="-339725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Times New Roman"/>
              <a:buChar char="●"/>
            </a:pP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How Students and Parents know the objective of the subjects taught in the class ? 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9725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Times New Roman"/>
              <a:buChar char="●"/>
            </a:pP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How the teachers and the student communicate with each other after the school hours ?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3" name="Google Shape;83;p17"/>
          <p:cNvSpPr txBox="1"/>
          <p:nvPr/>
        </p:nvSpPr>
        <p:spPr>
          <a:xfrm>
            <a:off x="5371825" y="1212475"/>
            <a:ext cx="2900700" cy="24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imes New Roman"/>
              <a:buChar char="●"/>
            </a:pPr>
            <a:r>
              <a:rPr lang="en" sz="1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How the Parents monitor their kids assignments and learning material ?</a:t>
            </a:r>
            <a:endParaRPr sz="1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imes New Roman"/>
              <a:buChar char="●"/>
            </a:pPr>
            <a:r>
              <a:rPr lang="en" sz="1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How the current system can notify the user about any updates just in time ?</a:t>
            </a:r>
            <a:endParaRPr sz="1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8"/>
          <p:cNvSpPr txBox="1"/>
          <p:nvPr>
            <p:ph type="ctrTitle"/>
          </p:nvPr>
        </p:nvSpPr>
        <p:spPr>
          <a:xfrm>
            <a:off x="1317875" y="357500"/>
            <a:ext cx="6168600" cy="109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STAR </a:t>
            </a:r>
            <a:r>
              <a:rPr lang="en" sz="4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ANALYSIS</a:t>
            </a:r>
            <a:endParaRPr sz="4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9" name="Google Shape;89;p18"/>
          <p:cNvSpPr txBox="1"/>
          <p:nvPr>
            <p:ph idx="1" type="subTitle"/>
          </p:nvPr>
        </p:nvSpPr>
        <p:spPr>
          <a:xfrm>
            <a:off x="3229200" y="2331350"/>
            <a:ext cx="2591100" cy="197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imes New Roman"/>
              <a:buChar char="●"/>
            </a:pP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SITUATION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imes New Roman"/>
              <a:buChar char="●"/>
            </a:pP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TASK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imes New Roman"/>
              <a:buChar char="●"/>
            </a:pP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ACTION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imes New Roman"/>
              <a:buChar char="●"/>
            </a:pP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RESULT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78987" y="-52550"/>
            <a:ext cx="9427524" cy="5248575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9"/>
          <p:cNvSpPr txBox="1"/>
          <p:nvPr/>
        </p:nvSpPr>
        <p:spPr>
          <a:xfrm>
            <a:off x="840850" y="2468250"/>
            <a:ext cx="23643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PROJECT </a:t>
            </a:r>
            <a:endParaRPr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DESCRIPTION</a:t>
            </a:r>
            <a:endParaRPr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0"/>
          <p:cNvSpPr txBox="1"/>
          <p:nvPr>
            <p:ph idx="1" type="subTitle"/>
          </p:nvPr>
        </p:nvSpPr>
        <p:spPr>
          <a:xfrm>
            <a:off x="387975" y="839975"/>
            <a:ext cx="8520600" cy="356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Char char="●"/>
            </a:pPr>
            <a:r>
              <a:rPr lang="en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learning management system (LMS) is a software that is designed specifically to create, distribute, and manage the delivery of educational content. </a:t>
            </a:r>
            <a:endParaRPr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Char char="●"/>
            </a:pPr>
            <a:r>
              <a:rPr lang="en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LMS can be hosted as a stand-alone product on the company server, or it can be a cloud-based platform that is hosted by the software firm.</a:t>
            </a:r>
            <a:endParaRPr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Char char="●"/>
            </a:pPr>
            <a:r>
              <a:rPr lang="en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goal of this project is knowledge </a:t>
            </a:r>
            <a:r>
              <a:rPr lang="en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management</a:t>
            </a:r>
            <a:r>
              <a:rPr lang="en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which means gathering, organizing, sharing and </a:t>
            </a:r>
            <a:r>
              <a:rPr lang="en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analysis</a:t>
            </a:r>
            <a:r>
              <a:rPr lang="en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of an </a:t>
            </a:r>
            <a:r>
              <a:rPr lang="en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organization's</a:t>
            </a:r>
            <a:r>
              <a:rPr lang="en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knowledge/resources.</a:t>
            </a:r>
            <a:endParaRPr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